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6.xml" ContentType="application/vnd.openxmlformats-officedocument.drawingml.chart+xml"/>
  <Override PartName="/ppt/charts/chart5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176B87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In FEMA flood zone</c:v>
              </c:pt>
              <c:pt idx="1">
                <c:v>Flooded at least once
in past 5 years</c:v>
              </c:pt>
              <c:pt idx="2">
                <c:v>Severe-weather damage</c:v>
              </c:pt>
            </c:strLit>
          </c:cat>
          <c:val>
            <c:numLit>
              <c:formatCode>General</c:formatCode>
              <c:ptCount val="3"/>
              <c:pt idx="0">
                <c:v>41.51</c:v>
              </c:pt>
              <c:pt idx="1">
                <c:v>41.67</c:v>
              </c:pt>
              <c:pt idx="2">
                <c:v>24.07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821-F741-A7A8-DF89738EFC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55B7C6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Made improvements</c:v>
              </c:pt>
              <c:pt idx="1">
                <c:v>Planning future improvements</c:v>
              </c:pt>
              <c:pt idx="2">
                <c:v>No money invested</c:v>
              </c:pt>
              <c:pt idx="3">
                <c:v>Invested less than $5k</c:v>
              </c:pt>
              <c:pt idx="4">
                <c:v>Invested $5k–$25k</c:v>
              </c:pt>
              <c:pt idx="5">
                <c:v>Invested more than $25k</c:v>
              </c:pt>
            </c:strLit>
          </c:cat>
          <c:val>
            <c:numLit>
              <c:formatCode>General</c:formatCode>
              <c:ptCount val="6"/>
              <c:pt idx="0">
                <c:v>39.049999999999997</c:v>
              </c:pt>
              <c:pt idx="1">
                <c:v>6.67</c:v>
              </c:pt>
              <c:pt idx="2">
                <c:v>50.98</c:v>
              </c:pt>
              <c:pt idx="3">
                <c:v>23.53</c:v>
              </c:pt>
              <c:pt idx="4">
                <c:v>16.670000000000002</c:v>
              </c:pt>
              <c:pt idx="5">
                <c:v>8.82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B71-2E48-921B-718D3478EF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176B87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Very prepared</c:v>
              </c:pt>
              <c:pt idx="1">
                <c:v>Somewhat prepared</c:v>
              </c:pt>
              <c:pt idx="2">
                <c:v>Neutral</c:v>
              </c:pt>
              <c:pt idx="3">
                <c:v>Not very prepared</c:v>
              </c:pt>
              <c:pt idx="4">
                <c:v>Not prepared at all</c:v>
              </c:pt>
            </c:strLit>
          </c:cat>
          <c:val>
            <c:numLit>
              <c:formatCode>General</c:formatCode>
              <c:ptCount val="5"/>
              <c:pt idx="0">
                <c:v>12.38</c:v>
              </c:pt>
              <c:pt idx="1">
                <c:v>34.29</c:v>
              </c:pt>
              <c:pt idx="2">
                <c:v>31.43</c:v>
              </c:pt>
              <c:pt idx="3">
                <c:v>18.100000000000001</c:v>
              </c:pt>
              <c:pt idx="4">
                <c:v>3.81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5749-1446-A305-27F3D81D85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176B87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Carry flood insurance</c:v>
              </c:pt>
              <c:pt idx="1">
                <c:v>Do not carry</c:v>
              </c:pt>
              <c:pt idx="2">
                <c:v>Unsure</c:v>
              </c:pt>
            </c:strLit>
          </c:cat>
          <c:val>
            <c:numLit>
              <c:formatCode>General</c:formatCode>
              <c:ptCount val="3"/>
              <c:pt idx="0">
                <c:v>34.58</c:v>
              </c:pt>
              <c:pt idx="1">
                <c:v>59.81</c:v>
              </c:pt>
              <c:pt idx="2">
                <c:v>5.61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A29-284E-899B-4C6CB21400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C65D4B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Increased significantly</c:v>
              </c:pt>
              <c:pt idx="1">
                <c:v>Increased somewhat</c:v>
              </c:pt>
              <c:pt idx="2">
                <c:v>Stayed about the same</c:v>
              </c:pt>
              <c:pt idx="3">
                <c:v>Decreased</c:v>
              </c:pt>
              <c:pt idx="4">
                <c:v>Unsure</c:v>
              </c:pt>
            </c:strLit>
          </c:cat>
          <c:val>
            <c:numLit>
              <c:formatCode>General</c:formatCode>
              <c:ptCount val="5"/>
              <c:pt idx="0">
                <c:v>36.79</c:v>
              </c:pt>
              <c:pt idx="1">
                <c:v>40.57</c:v>
              </c:pt>
              <c:pt idx="2">
                <c:v>14.15</c:v>
              </c:pt>
              <c:pt idx="3">
                <c:v>0</c:v>
              </c:pt>
              <c:pt idx="4">
                <c:v>8.49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224-354F-9494-7FF230CA8E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D6A75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Less than $1,000</c:v>
              </c:pt>
              <c:pt idx="1">
                <c:v>$1,000–$5,000</c:v>
              </c:pt>
              <c:pt idx="2">
                <c:v>$5,000–$10,000</c:v>
              </c:pt>
              <c:pt idx="3">
                <c:v>More than $10,000</c:v>
              </c:pt>
              <c:pt idx="4">
                <c:v>Unsure</c:v>
              </c:pt>
            </c:strLit>
          </c:cat>
          <c:val>
            <c:numLit>
              <c:formatCode>General</c:formatCode>
              <c:ptCount val="5"/>
              <c:pt idx="0">
                <c:v>21.43</c:v>
              </c:pt>
              <c:pt idx="1">
                <c:v>45.92</c:v>
              </c:pt>
              <c:pt idx="2">
                <c:v>6.12</c:v>
              </c:pt>
              <c:pt idx="3">
                <c:v>3.06</c:v>
              </c:pt>
              <c:pt idx="4">
                <c:v>23.47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538-CD4B-8435-EDEF496F9D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Percent</c:v>
          </c:tx>
          <c:spPr>
            <a:solidFill>
              <a:srgbClr val="C65D4B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Very concerned</c:v>
              </c:pt>
              <c:pt idx="1">
                <c:v>Somewhat concerned</c:v>
              </c:pt>
              <c:pt idx="2">
                <c:v>Neutral</c:v>
              </c:pt>
              <c:pt idx="3">
                <c:v>Not very concerned</c:v>
              </c:pt>
              <c:pt idx="4">
                <c:v>Not concerned at all</c:v>
              </c:pt>
            </c:strLit>
          </c:cat>
          <c:val>
            <c:numLit>
              <c:formatCode>General</c:formatCode>
              <c:ptCount val="5"/>
              <c:pt idx="0">
                <c:v>32.69</c:v>
              </c:pt>
              <c:pt idx="1">
                <c:v>44.23</c:v>
              </c:pt>
              <c:pt idx="2">
                <c:v>11.54</c:v>
              </c:pt>
              <c:pt idx="3">
                <c:v>8.65</c:v>
              </c:pt>
              <c:pt idx="4">
                <c:v>2.88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7F1E-344A-B2A6-3A2A1D1EF1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3E7E9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8D0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6727C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25">
                <a:solidFill>
                  <a:srgbClr val="101820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noFill/>
          <a:prstDash val="solid"/>
        </a:ln>
      </c:spPr>
    </c:plotArea>
    <c:plotVisOnly val="1"/>
    <c:dispBlanksAs val="zero"/>
    <c:showDLblsOverMax val="1"/>
  </c:chart>
  <c:spPr>
    <a:noFill/>
    <a:ln w="0">
      <a:noFill/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24-page report, August 2026.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Q1–Q24, varies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Q1–Q3, 107 / 106 / 108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Q5, Q7, Q8, 106 / 108 / 108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Q9–Q10, 108 / 107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Q12–Q13, 105 / 102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Q14, 105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Q15, 107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Q17, 106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Q19, 98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Q20, 104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Q22, 102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Historic Point Neighborhood Climate Resilience &amp; Flooding Survey, SurveyMonkey, Synthesis of Q1–Q22, varies responses.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B33980-77B5-49EF-9D5D-B0763BC84C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176B8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DCFB2C-A58A-4359-AFCB-69A8DE0E1458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3810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HISTORIC 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6FD904-2640-42CF-80B8-E9411A0ABE9F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7239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350" b="1">
                <a:solidFill>
                  <a:srgbClr val="101820"/>
                </a:solidFill>
              </a:defRPr>
            </a:pPr>
            <a:r>
              <a:rPr sz="4350" b="1">
                <a:solidFill>
                  <a:srgbClr val="101820"/>
                </a:solidFill>
              </a:rPr>
              <a:t>Climate resilience</a:t>
            </a:r>
          </a:p>
          <a:p>
            <a:pPr algn="l">
              <a:defRPr sz="4350" b="1">
                <a:solidFill>
                  <a:srgbClr val="101820"/>
                </a:solidFill>
              </a:defRPr>
            </a:pPr>
            <a:r>
              <a:rPr sz="4350" b="1">
                <a:solidFill>
                  <a:srgbClr val="101820"/>
                </a:solidFill>
              </a:rPr>
              <a:t>&amp; flooding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158C64-B792-469A-ACBA-2B6C888136CB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723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66727C"/>
                </a:solidFill>
              </a:defRPr>
            </a:pPr>
            <a:r>
              <a:rPr sz="1800" b="0">
                <a:solidFill>
                  <a:srgbClr val="66727C"/>
                </a:solidFill>
              </a:rPr>
              <a:t>What residents say about exposure, preparedness, insurance, and affordability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3197-F986-42EA-8D78-C98D7EEF1D16}"/>
              </a:ext>
            </a:extLst>
          </p:cNvPr>
          <p:cNvSpPr>
            <a:spLocks noGrp="1"/>
          </p:cNvSpPr>
          <p:nvPr/>
        </p:nvSpPr>
        <p:spPr>
          <a:xfrm>
            <a:off x="8343900" y="990600"/>
            <a:ext cx="2381250" cy="39052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8CC9F4-F8F7-4E81-92AD-DC3F33F779EC}"/>
              </a:ext>
            </a:extLst>
          </p:cNvPr>
          <p:cNvSpPr>
            <a:spLocks noGrp="1"/>
          </p:cNvSpPr>
          <p:nvPr/>
        </p:nvSpPr>
        <p:spPr>
          <a:xfrm>
            <a:off x="8686800" y="1695450"/>
            <a:ext cx="1714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4800" b="1">
                <a:solidFill>
                  <a:srgbClr val="176B87"/>
                </a:solidFill>
              </a:defRPr>
            </a:pPr>
            <a:r>
              <a:rPr sz="4800" b="1">
                <a:solidFill>
                  <a:srgbClr val="176B87"/>
                </a:solidFill>
              </a:rPr>
              <a:t>108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9D78AE-56C0-4F62-95E5-FCDF9670A36D}"/>
              </a:ext>
            </a:extLst>
          </p:cNvPr>
          <p:cNvSpPr>
            <a:spLocks noGrp="1"/>
          </p:cNvSpPr>
          <p:nvPr/>
        </p:nvSpPr>
        <p:spPr>
          <a:xfrm>
            <a:off x="8686800" y="2571750"/>
            <a:ext cx="1714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01820"/>
                </a:solidFill>
              </a:defRPr>
            </a:pPr>
            <a:r>
              <a:rPr sz="1500" b="1">
                <a:solidFill>
                  <a:srgbClr val="101820"/>
                </a:solidFill>
              </a:rPr>
              <a:t>maximum responses</a:t>
            </a:r>
          </a:p>
          <a:p>
            <a:pPr algn="ctr">
              <a:defRPr sz="1500" b="1">
                <a:solidFill>
                  <a:srgbClr val="101820"/>
                </a:solidFill>
              </a:defRPr>
            </a:pPr>
            <a:r>
              <a:rPr sz="1500" b="1">
                <a:solidFill>
                  <a:srgbClr val="101820"/>
                </a:solidFill>
              </a:rPr>
              <a:t>to a question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FFB85-1A9B-4028-8CF9-2C1BDBB3487F}"/>
              </a:ext>
            </a:extLst>
          </p:cNvPr>
          <p:cNvSpPr>
            <a:spLocks noGrp="1"/>
          </p:cNvSpPr>
          <p:nvPr/>
        </p:nvSpPr>
        <p:spPr>
          <a:xfrm>
            <a:off x="8686800" y="3848100"/>
            <a:ext cx="1714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66727C"/>
                </a:solidFill>
              </a:defRPr>
            </a:pPr>
            <a:r>
              <a:rPr sz="1275" b="0">
                <a:solidFill>
                  <a:srgbClr val="66727C"/>
                </a:solidFill>
              </a:rPr>
              <a:t>SurveyMonkey</a:t>
            </a:r>
          </a:p>
          <a:p>
            <a:pPr algn="ctr">
              <a:defRPr sz="1275" b="0">
                <a:solidFill>
                  <a:srgbClr val="66727C"/>
                </a:solidFill>
              </a:defRPr>
            </a:pPr>
            <a:r>
              <a:rPr sz="1275" b="0">
                <a:solidFill>
                  <a:srgbClr val="66727C"/>
                </a:solidFill>
              </a:rPr>
              <a:t>August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1D5A2A-765E-4110-94FA-4307D1C87D6E}"/>
              </a:ext>
            </a:extLst>
          </p:cNvPr>
          <p:cNvSpPr>
            <a:spLocks noGrp="1"/>
          </p:cNvSpPr>
          <p:nvPr/>
        </p:nvSpPr>
        <p:spPr>
          <a:xfrm>
            <a:off x="685800" y="6153150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66727C"/>
                </a:solidFill>
              </a:defRPr>
            </a:pPr>
            <a:r>
              <a:rPr sz="1050" b="0">
                <a:solidFill>
                  <a:srgbClr val="66727C"/>
                </a:solidFill>
              </a:rPr>
              <a:t>Concise findings presentation</a:t>
            </a:r>
          </a:p>
        </p:txBody>
      </p:sp>
    </p:spTree>
    <p:extLst>
      <p:ext uri="{BB962C8B-B14F-4D97-AF65-F5344CB8AC3E}">
        <p14:creationId xmlns:p14="http://schemas.microsoft.com/office/powerpoint/2010/main" val="52946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487D8D2-18E4-4B95-998C-DED2108E58B9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SURVEY SNAPSHOT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D0D368-D145-4B88-84FC-F5ED37099D9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A strong homeowner sample, with response counts that vary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DBECFC-BFB6-47AA-B77B-1C9A722A5C73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5FD3A-4FB5-4F16-A955-3DB352EE1C5F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2381250" cy="16954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D9B907-DA16-44D1-B536-15F799BB3010}"/>
              </a:ext>
            </a:extLst>
          </p:cNvPr>
          <p:cNvSpPr>
            <a:spLocks noGrp="1"/>
          </p:cNvSpPr>
          <p:nvPr/>
        </p:nvSpPr>
        <p:spPr>
          <a:xfrm>
            <a:off x="914400" y="1866900"/>
            <a:ext cx="192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108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0D6D2B-1644-480A-94AE-43562ECCC68B}"/>
              </a:ext>
            </a:extLst>
          </p:cNvPr>
          <p:cNvSpPr>
            <a:spLocks noGrp="1"/>
          </p:cNvSpPr>
          <p:nvPr/>
        </p:nvSpPr>
        <p:spPr>
          <a:xfrm>
            <a:off x="914400" y="2647950"/>
            <a:ext cx="19240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maximum responses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7B4908-DD18-46D3-8F82-7E063346334F}"/>
              </a:ext>
            </a:extLst>
          </p:cNvPr>
          <p:cNvSpPr>
            <a:spLocks noGrp="1"/>
          </p:cNvSpPr>
          <p:nvPr/>
        </p:nvSpPr>
        <p:spPr>
          <a:xfrm>
            <a:off x="3286125" y="1695450"/>
            <a:ext cx="23812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411066-E80B-496F-911F-0637A65AB056}"/>
              </a:ext>
            </a:extLst>
          </p:cNvPr>
          <p:cNvSpPr>
            <a:spLocks noGrp="1"/>
          </p:cNvSpPr>
          <p:nvPr/>
        </p:nvSpPr>
        <p:spPr>
          <a:xfrm>
            <a:off x="3514725" y="1866900"/>
            <a:ext cx="192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102–108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50B2A-26D0-4A8B-890B-B4676C898A78}"/>
              </a:ext>
            </a:extLst>
          </p:cNvPr>
          <p:cNvSpPr>
            <a:spLocks noGrp="1"/>
          </p:cNvSpPr>
          <p:nvPr/>
        </p:nvSpPr>
        <p:spPr>
          <a:xfrm>
            <a:off x="3514725" y="2647950"/>
            <a:ext cx="19240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responses on most closed 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4C4A60-2FB0-464E-892A-6520514AA763}"/>
              </a:ext>
            </a:extLst>
          </p:cNvPr>
          <p:cNvSpPr>
            <a:spLocks noGrp="1"/>
          </p:cNvSpPr>
          <p:nvPr/>
        </p:nvSpPr>
        <p:spPr>
          <a:xfrm>
            <a:off x="5886450" y="1695450"/>
            <a:ext cx="2381250" cy="16954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F69B54-9821-4452-AFC5-73777BE33A6E}"/>
              </a:ext>
            </a:extLst>
          </p:cNvPr>
          <p:cNvSpPr>
            <a:spLocks noGrp="1"/>
          </p:cNvSpPr>
          <p:nvPr/>
        </p:nvSpPr>
        <p:spPr>
          <a:xfrm>
            <a:off x="6115050" y="1866900"/>
            <a:ext cx="192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24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F57346-864B-4FDD-BB40-0A56AAE815CB}"/>
              </a:ext>
            </a:extLst>
          </p:cNvPr>
          <p:cNvSpPr>
            <a:spLocks noGrp="1"/>
          </p:cNvSpPr>
          <p:nvPr/>
        </p:nvSpPr>
        <p:spPr>
          <a:xfrm>
            <a:off x="6115050" y="2647950"/>
            <a:ext cx="19240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survey questions/pages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8133CD-B93C-4962-A63F-9C47AE107FA0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75819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01820"/>
                </a:solidFill>
              </a:defRPr>
            </a:pPr>
            <a:r>
              <a:rPr sz="2100" b="1">
                <a:solidFill>
                  <a:srgbClr val="101820"/>
                </a:solidFill>
              </a:rPr>
              <a:t>Interpret percentages using the n shown on each slide.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8B6794-EF90-4D27-B5F4-AC11FB85B368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75819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66727C"/>
                </a:solidFill>
              </a:defRPr>
            </a:pPr>
            <a:r>
              <a:rPr sz="1350" b="0">
                <a:solidFill>
                  <a:srgbClr val="66727C"/>
                </a:solidFill>
              </a:rPr>
              <a:t>Q2 allowed multiple selections, so its answer-choice counts sum above the respondent count. Open-ended questions had fewer responses and are not quantified here.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4552DB-D9E6-4CE4-9858-C0241393DA04}"/>
              </a:ext>
            </a:extLst>
          </p:cNvPr>
          <p:cNvSpPr>
            <a:spLocks noGrp="1"/>
          </p:cNvSpPr>
          <p:nvPr/>
        </p:nvSpPr>
        <p:spPr>
          <a:xfrm>
            <a:off x="8705850" y="1695450"/>
            <a:ext cx="2381250" cy="3390900"/>
          </a:xfrm>
          <a:prstGeom prst="rect">
            <a:avLst/>
          </a:prstGeom>
          <a:solidFill>
            <a:srgbClr val="10182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C8789E-C7C9-4868-8474-A3834F842F2A}"/>
              </a:ext>
            </a:extLst>
          </p:cNvPr>
          <p:cNvSpPr>
            <a:spLocks noGrp="1"/>
          </p:cNvSpPr>
          <p:nvPr/>
        </p:nvSpPr>
        <p:spPr>
          <a:xfrm>
            <a:off x="8972550" y="198120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Privacy guardrail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3ADF46-E4F0-4BB6-A95B-6783A4CE01B4}"/>
              </a:ext>
            </a:extLst>
          </p:cNvPr>
          <p:cNvSpPr>
            <a:spLocks noGrp="1"/>
          </p:cNvSpPr>
          <p:nvPr/>
        </p:nvSpPr>
        <p:spPr>
          <a:xfrm>
            <a:off x="8972550" y="2533650"/>
            <a:ext cx="184785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Optional contact fields from Q24 — name, email, property address, and phone — are excluded.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FFDB57-2228-4D10-AF36-DF9CFC088614}"/>
              </a:ext>
            </a:extLst>
          </p:cNvPr>
          <p:cNvSpPr>
            <a:spLocks noGrp="1"/>
          </p:cNvSpPr>
          <p:nvPr/>
        </p:nvSpPr>
        <p:spPr>
          <a:xfrm>
            <a:off x="8972550" y="4248150"/>
            <a:ext cx="1847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55B7C6"/>
                </a:solidFill>
              </a:defRPr>
            </a:pPr>
            <a:r>
              <a:rPr sz="1200" b="1">
                <a:solidFill>
                  <a:srgbClr val="55B7C6"/>
                </a:solidFill>
              </a:rPr>
              <a:t>No personally identifying information appears in this deck.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0FCFA8-4517-45F8-9C5A-BEDCDC6A8CC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Q1–Q24 · n=varies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B04A24-2F57-4EF9-B2B1-BDBC4F9A7557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16205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3ADCCED-EDE5-40E7-BE1D-B6DF56FD2BB3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RESPONDENT PROFILE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21B8FA-02C7-4AB4-8819-00C8BF887EA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Historic, owner-occupied single-family homes dominate the sample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EB436F-DCBD-4939-A6C7-ACF68766F0A2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B05141-26A6-4BDE-A144-05E883BA7FD6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304800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FD7A36-60B8-4CFD-856F-8E3C71E22E72}"/>
              </a:ext>
            </a:extLst>
          </p:cNvPr>
          <p:cNvSpPr>
            <a:spLocks noGrp="1"/>
          </p:cNvSpPr>
          <p:nvPr/>
        </p:nvSpPr>
        <p:spPr>
          <a:xfrm>
            <a:off x="914400" y="1790700"/>
            <a:ext cx="25908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83.18%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CFEBCD-4FB0-4FA6-B1CE-D6FC0C9196DC}"/>
              </a:ext>
            </a:extLst>
          </p:cNvPr>
          <p:cNvSpPr>
            <a:spLocks noGrp="1"/>
          </p:cNvSpPr>
          <p:nvPr/>
        </p:nvSpPr>
        <p:spPr>
          <a:xfrm>
            <a:off x="914400" y="2571750"/>
            <a:ext cx="2590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single-family homes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612706-AE61-49FC-BBFC-9A552DA755FF}"/>
              </a:ext>
            </a:extLst>
          </p:cNvPr>
          <p:cNvSpPr>
            <a:spLocks noGrp="1"/>
          </p:cNvSpPr>
          <p:nvPr/>
        </p:nvSpPr>
        <p:spPr>
          <a:xfrm>
            <a:off x="3733800" y="1619250"/>
            <a:ext cx="3048000" cy="16954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3EE33A-29E2-4D41-BF72-C79E1AA1ABAE}"/>
              </a:ext>
            </a:extLst>
          </p:cNvPr>
          <p:cNvSpPr>
            <a:spLocks noGrp="1"/>
          </p:cNvSpPr>
          <p:nvPr/>
        </p:nvSpPr>
        <p:spPr>
          <a:xfrm>
            <a:off x="3962400" y="1790700"/>
            <a:ext cx="25908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73.58%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44C4C3-14D0-4644-9859-C170CBEC98E0}"/>
              </a:ext>
            </a:extLst>
          </p:cNvPr>
          <p:cNvSpPr>
            <a:spLocks noGrp="1"/>
          </p:cNvSpPr>
          <p:nvPr/>
        </p:nvSpPr>
        <p:spPr>
          <a:xfrm>
            <a:off x="3962400" y="2571750"/>
            <a:ext cx="2590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owner-occupied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91CF79-7511-4A2D-BFED-A02199EADD6A}"/>
              </a:ext>
            </a:extLst>
          </p:cNvPr>
          <p:cNvSpPr>
            <a:spLocks noGrp="1"/>
          </p:cNvSpPr>
          <p:nvPr/>
        </p:nvSpPr>
        <p:spPr>
          <a:xfrm>
            <a:off x="6781800" y="1619250"/>
            <a:ext cx="304800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B4536-81C3-4874-80C0-1C6AE139B1ED}"/>
              </a:ext>
            </a:extLst>
          </p:cNvPr>
          <p:cNvSpPr>
            <a:spLocks noGrp="1"/>
          </p:cNvSpPr>
          <p:nvPr/>
        </p:nvSpPr>
        <p:spPr>
          <a:xfrm>
            <a:off x="7010400" y="1790700"/>
            <a:ext cx="25908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77.78%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027B3E-C3A8-48CF-8E6C-46C304595352}"/>
              </a:ext>
            </a:extLst>
          </p:cNvPr>
          <p:cNvSpPr>
            <a:spLocks noGrp="1"/>
          </p:cNvSpPr>
          <p:nvPr/>
        </p:nvSpPr>
        <p:spPr>
          <a:xfrm>
            <a:off x="7010400" y="2571750"/>
            <a:ext cx="2590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built before 1900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3854EB-A261-4FAE-97C8-0FDF08561052}"/>
              </a:ext>
            </a:extLst>
          </p:cNvPr>
          <p:cNvSpPr>
            <a:spLocks noGrp="1"/>
          </p:cNvSpPr>
          <p:nvPr/>
        </p:nvSpPr>
        <p:spPr>
          <a:xfrm>
            <a:off x="914400" y="31623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89 of 107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30D5BE-D2B6-4F4C-A8AE-8999BCA0904B}"/>
              </a:ext>
            </a:extLst>
          </p:cNvPr>
          <p:cNvSpPr>
            <a:spLocks noGrp="1"/>
          </p:cNvSpPr>
          <p:nvPr/>
        </p:nvSpPr>
        <p:spPr>
          <a:xfrm>
            <a:off x="3962400" y="31623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78 of 106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E00711-3807-4EEB-8DE8-32331C24AE7A}"/>
              </a:ext>
            </a:extLst>
          </p:cNvPr>
          <p:cNvSpPr>
            <a:spLocks noGrp="1"/>
          </p:cNvSpPr>
          <p:nvPr/>
        </p:nvSpPr>
        <p:spPr>
          <a:xfrm>
            <a:off x="7010400" y="31623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84 of 108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89459F-F8DB-4276-B789-6552EA906E37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9144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01820"/>
                </a:solidFill>
              </a:defRPr>
            </a:pPr>
            <a:r>
              <a:rPr sz="2025" b="1">
                <a:solidFill>
                  <a:srgbClr val="101820"/>
                </a:solidFill>
              </a:rPr>
              <a:t>The resilience challenge is inseparable from preservation: most respondents steward very old homes, often as residents rather than absentee owners.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6F600A-D2EB-477A-B835-F7D51D699562}"/>
              </a:ext>
            </a:extLst>
          </p:cNvPr>
          <p:cNvSpPr>
            <a:spLocks noGrp="1"/>
          </p:cNvSpPr>
          <p:nvPr/>
        </p:nvSpPr>
        <p:spPr>
          <a:xfrm>
            <a:off x="685800" y="5276850"/>
            <a:ext cx="914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66727C"/>
                </a:solidFill>
              </a:defRPr>
            </a:pPr>
            <a:r>
              <a:rPr sz="1125" b="0">
                <a:solidFill>
                  <a:srgbClr val="66727C"/>
                </a:solidFill>
              </a:rPr>
              <a:t>Built before 1900 combines Before 1800, 1800–1850, and 1851–1900.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8B980D-E36E-40CA-AD6F-F4129BFA8AF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Q1–Q3 · n=107 / 106 / 108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78F4CF-9888-466F-9776-76F37A22EC2A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458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CD9514-1FA1-452F-B5D6-8CE7272B63FB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FLOOD EXPOSURE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C54335-816A-4467-B010-55C403ABA11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Flood-zone status and lived flooding exposure are nearly equal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700F46-654A-4753-BEDE-BCDEF1903F09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3" name="Chart"/>
          <p:cNvGraphicFramePr/>
          <p:nvPr/>
        </p:nvGraphicFramePr>
        <p:xfrm>
          <a:off x="685800" y="1676400"/>
          <a:ext cx="7239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9EFE486-B8D5-4B70-86E0-0844CC523A90}"/>
              </a:ext>
            </a:extLst>
          </p:cNvPr>
          <p:cNvSpPr>
            <a:spLocks noGrp="1"/>
          </p:cNvSpPr>
          <p:nvPr/>
        </p:nvSpPr>
        <p:spPr>
          <a:xfrm>
            <a:off x="8429625" y="1809750"/>
            <a:ext cx="2667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6B87"/>
                </a:solidFill>
              </a:defRPr>
            </a:pPr>
            <a:r>
              <a:rPr sz="2025" b="1">
                <a:solidFill>
                  <a:srgbClr val="176B87"/>
                </a:solidFill>
              </a:rPr>
              <a:t>About 2 in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FD7771-8B0C-4564-8723-E5563E83DAF1}"/>
              </a:ext>
            </a:extLst>
          </p:cNvPr>
          <p:cNvSpPr>
            <a:spLocks noGrp="1"/>
          </p:cNvSpPr>
          <p:nvPr/>
        </p:nvSpPr>
        <p:spPr>
          <a:xfrm>
            <a:off x="8429625" y="2667000"/>
            <a:ext cx="266700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01820"/>
                </a:solidFill>
              </a:defRPr>
            </a:pPr>
            <a:r>
              <a:rPr sz="1350" b="0">
                <a:solidFill>
                  <a:srgbClr val="101820"/>
                </a:solidFill>
              </a:rPr>
              <a:t>Flood-zone designation and recent flooding experience each affect roughly two in five respondents. Damage was less common than water intrusion itself.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2F5ED-4393-4752-A778-A461C7B8AADD}"/>
              </a:ext>
            </a:extLst>
          </p:cNvPr>
          <p:cNvSpPr>
            <a:spLocks noGrp="1"/>
          </p:cNvSpPr>
          <p:nvPr/>
        </p:nvSpPr>
        <p:spPr>
          <a:xfrm>
            <a:off x="8429625" y="4762500"/>
            <a:ext cx="2667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66727C"/>
                </a:solidFill>
              </a:defRPr>
            </a:pPr>
            <a:r>
              <a:rPr sz="1050" b="0">
                <a:solidFill>
                  <a:srgbClr val="66727C"/>
                </a:solidFill>
              </a:rPr>
              <a:t>Flooded at least once combines “multiple times” and “once or twice.” Damage combines significant and minor damage.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142007-68B5-4047-8EEB-D23ED0388E8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Q5, Q7, Q8 · n=106 / 108 / 108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7357FD-C2AF-423D-9D08-7601207537CC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217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6D8FC8-FB54-44DA-9288-FCE767552225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PERCEIVED CLIMATE RISK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239925-2DB5-462D-8858-54ADBDEBCDA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Concern about long-term risk is broader than perceived recent change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AD4BE-5818-48DB-946D-980007BA5A8C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E097F-DCCF-49C3-BE1D-935A487C6FD1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33337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8D0B00-41FF-4150-A772-CE81DD1A6A44}"/>
              </a:ext>
            </a:extLst>
          </p:cNvPr>
          <p:cNvSpPr>
            <a:spLocks noGrp="1"/>
          </p:cNvSpPr>
          <p:nvPr/>
        </p:nvSpPr>
        <p:spPr>
          <a:xfrm>
            <a:off x="914400" y="1866900"/>
            <a:ext cx="2876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53.70%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A0BE89-D21D-4604-83BE-D36D380A2B7B}"/>
              </a:ext>
            </a:extLst>
          </p:cNvPr>
          <p:cNvSpPr>
            <a:spLocks noGrp="1"/>
          </p:cNvSpPr>
          <p:nvPr/>
        </p:nvSpPr>
        <p:spPr>
          <a:xfrm>
            <a:off x="914400" y="2647950"/>
            <a:ext cx="2876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say climate-related flooding increased significantly or somewhat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7565E6-99FB-455E-8FBA-F9A43C8BACA5}"/>
              </a:ext>
            </a:extLst>
          </p:cNvPr>
          <p:cNvSpPr>
            <a:spLocks noGrp="1"/>
          </p:cNvSpPr>
          <p:nvPr/>
        </p:nvSpPr>
        <p:spPr>
          <a:xfrm>
            <a:off x="4248150" y="1695450"/>
            <a:ext cx="3333750" cy="16954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5395E9-3329-45B8-894F-7D52482E3CCF}"/>
              </a:ext>
            </a:extLst>
          </p:cNvPr>
          <p:cNvSpPr>
            <a:spLocks noGrp="1"/>
          </p:cNvSpPr>
          <p:nvPr/>
        </p:nvSpPr>
        <p:spPr>
          <a:xfrm>
            <a:off x="4476750" y="1866900"/>
            <a:ext cx="2876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79.44%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D997F-87FE-4E5B-B614-BB9E870A7A22}"/>
              </a:ext>
            </a:extLst>
          </p:cNvPr>
          <p:cNvSpPr>
            <a:spLocks noGrp="1"/>
          </p:cNvSpPr>
          <p:nvPr/>
        </p:nvSpPr>
        <p:spPr>
          <a:xfrm>
            <a:off x="4476750" y="2647950"/>
            <a:ext cx="2876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view long-term climate risk as very or somewhat serious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898C15-503D-4CD9-8E16-A00FE9547E97}"/>
              </a:ext>
            </a:extLst>
          </p:cNvPr>
          <p:cNvSpPr>
            <a:spLocks noGrp="1"/>
          </p:cNvSpPr>
          <p:nvPr/>
        </p:nvSpPr>
        <p:spPr>
          <a:xfrm>
            <a:off x="914400" y="34671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58 of 108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9936FB-CEA6-4E6D-9676-0F35D5795354}"/>
              </a:ext>
            </a:extLst>
          </p:cNvPr>
          <p:cNvSpPr>
            <a:spLocks noGrp="1"/>
          </p:cNvSpPr>
          <p:nvPr/>
        </p:nvSpPr>
        <p:spPr>
          <a:xfrm>
            <a:off x="4476750" y="34671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85 of 107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346E25-8EE7-46D9-A850-23CB5D27C109}"/>
              </a:ext>
            </a:extLst>
          </p:cNvPr>
          <p:cNvSpPr>
            <a:spLocks noGrp="1"/>
          </p:cNvSpPr>
          <p:nvPr/>
        </p:nvSpPr>
        <p:spPr>
          <a:xfrm>
            <a:off x="8058150" y="1695450"/>
            <a:ext cx="3028950" cy="2476500"/>
          </a:xfrm>
          <a:prstGeom prst="rect">
            <a:avLst/>
          </a:prstGeom>
          <a:solidFill>
            <a:srgbClr val="10182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2259A6-1B18-4FB4-B8A5-30F127AE4EBE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55B7C6"/>
                </a:solidFill>
              </a:defRPr>
            </a:pPr>
            <a:r>
              <a:rPr sz="1800" b="1">
                <a:solidFill>
                  <a:srgbClr val="55B7C6"/>
                </a:solidFill>
              </a:rPr>
              <a:t>Risk signal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1A8537-5B22-4EE6-92AC-11A2E755E0D5}"/>
              </a:ext>
            </a:extLst>
          </p:cNvPr>
          <p:cNvSpPr>
            <a:spLocks noGrp="1"/>
          </p:cNvSpPr>
          <p:nvPr/>
        </p:nvSpPr>
        <p:spPr>
          <a:xfrm>
            <a:off x="8324850" y="2514600"/>
            <a:ext cx="24765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Residents may disagree about the pace of change, yet a clear majority still sees a serious long-term threat.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D62098-1BB7-4E2C-8E13-BA7D8A994DD6}"/>
              </a:ext>
            </a:extLst>
          </p:cNvPr>
          <p:cNvSpPr>
            <a:spLocks noGrp="1"/>
          </p:cNvSpPr>
          <p:nvPr/>
        </p:nvSpPr>
        <p:spPr>
          <a:xfrm>
            <a:off x="685800" y="4857750"/>
            <a:ext cx="104013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66727C"/>
                </a:solidFill>
              </a:defRPr>
            </a:pPr>
            <a:r>
              <a:rPr sz="1125" b="0">
                <a:solidFill>
                  <a:srgbClr val="66727C"/>
                </a:solidFill>
              </a:rPr>
              <a:t>“Increased” combines significantly + somewhat. “Serious” combines very + somewhat serious.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0351EE-C6F7-4E10-8223-D1043A3B4AE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Q9–Q10 · n=108 / 107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A4AAA-DAC9-4ACD-B8AE-99A68BC4FF9E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5501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B2B5B6D-76CF-4369-88C7-ACB1DE538927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RESILIENCE INVESTMENTS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949977-65BA-444E-B5F4-A61C747474A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Resilience action is present, but investment remains limited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1748B2-7D49-4A4C-A027-57C2DA1A41F5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Chart"/>
          <p:cNvGraphicFramePr/>
          <p:nvPr/>
        </p:nvGraphicFramePr>
        <p:xfrm>
          <a:off x="685800" y="1619250"/>
          <a:ext cx="72390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253E349-4F80-4030-B4E4-468440D23A45}"/>
              </a:ext>
            </a:extLst>
          </p:cNvPr>
          <p:cNvSpPr>
            <a:spLocks noGrp="1"/>
          </p:cNvSpPr>
          <p:nvPr/>
        </p:nvSpPr>
        <p:spPr>
          <a:xfrm>
            <a:off x="8429625" y="1762125"/>
            <a:ext cx="2667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6B87"/>
                </a:solidFill>
              </a:defRPr>
            </a:pPr>
            <a:r>
              <a:rPr sz="2025" b="1">
                <a:solidFill>
                  <a:srgbClr val="176B87"/>
                </a:solidFill>
              </a:rPr>
              <a:t>A financing gap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58100F-5230-4C15-950C-E328382720C2}"/>
              </a:ext>
            </a:extLst>
          </p:cNvPr>
          <p:cNvSpPr>
            <a:spLocks noGrp="1"/>
          </p:cNvSpPr>
          <p:nvPr/>
        </p:nvSpPr>
        <p:spPr>
          <a:xfrm>
            <a:off x="8429625" y="2619375"/>
            <a:ext cx="266700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01820"/>
                </a:solidFill>
              </a:defRPr>
            </a:pPr>
            <a:r>
              <a:rPr sz="1350" b="0">
                <a:solidFill>
                  <a:srgbClr val="101820"/>
                </a:solidFill>
              </a:rPr>
              <a:t>Half report no resilience spending, while only 39% have completed improvements. Grants, technical help, and historic-home guidance could turn concern into action.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347684-603A-4B8F-8142-CED56E7A0D7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Q12–Q13 · n=105 / 102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A51EB7-2FC6-4A31-B0CD-D5867A6233BE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1676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1CE2FCC-6777-4CCF-ACF3-5F2E1DE33242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PREPAREDNESS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EE859D-BACD-4B97-A79C-8F4DC336B6E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Fewer than half feel prepared for future flooding or severe storms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D3FC9D-5A3A-4C20-9AEB-0B37C2EB2942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" name="Chart"/>
          <p:cNvGraphicFramePr/>
          <p:nvPr/>
        </p:nvGraphicFramePr>
        <p:xfrm>
          <a:off x="685800" y="1666875"/>
          <a:ext cx="742950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3D902B2-73DD-4CD0-9DCB-0DB289228CA1}"/>
              </a:ext>
            </a:extLst>
          </p:cNvPr>
          <p:cNvSpPr>
            <a:spLocks noGrp="1"/>
          </p:cNvSpPr>
          <p:nvPr/>
        </p:nvSpPr>
        <p:spPr>
          <a:xfrm>
            <a:off x="8477250" y="1847850"/>
            <a:ext cx="25717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5AC2D0-A435-4C48-9C32-3F28A46FCBD5}"/>
              </a:ext>
            </a:extLst>
          </p:cNvPr>
          <p:cNvSpPr>
            <a:spLocks noGrp="1"/>
          </p:cNvSpPr>
          <p:nvPr/>
        </p:nvSpPr>
        <p:spPr>
          <a:xfrm>
            <a:off x="8705850" y="2019300"/>
            <a:ext cx="2114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46.67%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44AAA1-70ED-4394-A41E-853C726DDDFB}"/>
              </a:ext>
            </a:extLst>
          </p:cNvPr>
          <p:cNvSpPr>
            <a:spLocks noGrp="1"/>
          </p:cNvSpPr>
          <p:nvPr/>
        </p:nvSpPr>
        <p:spPr>
          <a:xfrm>
            <a:off x="8705850" y="2800350"/>
            <a:ext cx="2114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feel very or somewhat prepared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9DB4AB-D9B8-4F8A-999B-0A75B94388CC}"/>
              </a:ext>
            </a:extLst>
          </p:cNvPr>
          <p:cNvSpPr>
            <a:spLocks noGrp="1"/>
          </p:cNvSpPr>
          <p:nvPr/>
        </p:nvSpPr>
        <p:spPr>
          <a:xfrm>
            <a:off x="8705850" y="363855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49 of 105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CEAF90-55C3-446D-88CF-E7C709A46873}"/>
              </a:ext>
            </a:extLst>
          </p:cNvPr>
          <p:cNvSpPr>
            <a:spLocks noGrp="1"/>
          </p:cNvSpPr>
          <p:nvPr/>
        </p:nvSpPr>
        <p:spPr>
          <a:xfrm>
            <a:off x="8477250" y="4267200"/>
            <a:ext cx="25717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01820"/>
                </a:solidFill>
              </a:defRPr>
            </a:pPr>
            <a:r>
              <a:rPr sz="1500" b="1">
                <a:solidFill>
                  <a:srgbClr val="101820"/>
                </a:solidFill>
              </a:rPr>
              <a:t>Preparedness is not yet commensurate with the level of perceived long-term risk.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8D179-8F7A-4775-B5F2-5AA281159C7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Q14 · n=105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A98AE5-C4F6-4FB5-B6E8-4084F4E4870B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12936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2D6DAAF-7209-42AD-BE85-365EB08814EF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FLOOD INSURANCE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4F3914-CC57-4386-8190-C90A0970E60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Flood insurance reaches only about one-third of respondents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612F07-88D9-42ED-B545-FF234B5E24CE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" name="Chart"/>
          <p:cNvGraphicFramePr/>
          <p:nvPr/>
        </p:nvGraphicFramePr>
        <p:xfrm>
          <a:off x="685800" y="1695450"/>
          <a:ext cx="7048500" cy="3524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C845F74-A9D9-4EA2-93DF-C1093445C84B}"/>
              </a:ext>
            </a:extLst>
          </p:cNvPr>
          <p:cNvSpPr>
            <a:spLocks noGrp="1"/>
          </p:cNvSpPr>
          <p:nvPr/>
        </p:nvSpPr>
        <p:spPr>
          <a:xfrm>
            <a:off x="8191500" y="1695450"/>
            <a:ext cx="289560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97E114-8433-4057-AD78-60003C0A66AF}"/>
              </a:ext>
            </a:extLst>
          </p:cNvPr>
          <p:cNvSpPr>
            <a:spLocks noGrp="1"/>
          </p:cNvSpPr>
          <p:nvPr/>
        </p:nvSpPr>
        <p:spPr>
          <a:xfrm>
            <a:off x="8420100" y="1866900"/>
            <a:ext cx="24384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34.58%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97F78F-7486-41AE-9593-70EF78F37F15}"/>
              </a:ext>
            </a:extLst>
          </p:cNvPr>
          <p:cNvSpPr>
            <a:spLocks noGrp="1"/>
          </p:cNvSpPr>
          <p:nvPr/>
        </p:nvSpPr>
        <p:spPr>
          <a:xfrm>
            <a:off x="8420100" y="2647950"/>
            <a:ext cx="2438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carry flood insurance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DE412B-B1F5-44D5-8201-525EB841A962}"/>
              </a:ext>
            </a:extLst>
          </p:cNvPr>
          <p:cNvSpPr>
            <a:spLocks noGrp="1"/>
          </p:cNvSpPr>
          <p:nvPr/>
        </p:nvSpPr>
        <p:spPr>
          <a:xfrm>
            <a:off x="8420100" y="348615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37 of 107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6C0BDC-CC5B-48E1-9158-21051F92BABC}"/>
              </a:ext>
            </a:extLst>
          </p:cNvPr>
          <p:cNvSpPr>
            <a:spLocks noGrp="1"/>
          </p:cNvSpPr>
          <p:nvPr/>
        </p:nvSpPr>
        <p:spPr>
          <a:xfrm>
            <a:off x="8191500" y="4095750"/>
            <a:ext cx="28956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01820"/>
                </a:solidFill>
              </a:defRPr>
            </a:pPr>
            <a:r>
              <a:rPr sz="1575" b="1">
                <a:solidFill>
                  <a:srgbClr val="101820"/>
                </a:solidFill>
              </a:rPr>
              <a:t>Coverage is lower than the share reporting recent flooding and the share located in a FEMA flood zone.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AAE7D4-5D20-4B67-BF7A-F03AC2A2DD1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Q15 · n=107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C8604-182A-4C9F-A6CE-ED3695AE630D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89625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CFB19E1-AE32-42D1-8391-6F779D5FFF86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HOMEOWNERS INSURANCE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FFFD1C-1052-4B5F-AA79-1C523BE41E9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Homeowners premiums rose for more than three-quarters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D5F730-D37D-4C38-9123-6490E691C7FF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" name="Chart"/>
          <p:cNvGraphicFramePr/>
          <p:nvPr/>
        </p:nvGraphicFramePr>
        <p:xfrm>
          <a:off x="685800" y="1638300"/>
          <a:ext cx="74295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A6A6152-99D9-441C-97D6-4C654094F567}"/>
              </a:ext>
            </a:extLst>
          </p:cNvPr>
          <p:cNvSpPr>
            <a:spLocks noGrp="1"/>
          </p:cNvSpPr>
          <p:nvPr/>
        </p:nvSpPr>
        <p:spPr>
          <a:xfrm>
            <a:off x="8477250" y="1809750"/>
            <a:ext cx="25717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C2A613-EA70-4C46-A6DE-CF1D79071B1D}"/>
              </a:ext>
            </a:extLst>
          </p:cNvPr>
          <p:cNvSpPr>
            <a:spLocks noGrp="1"/>
          </p:cNvSpPr>
          <p:nvPr/>
        </p:nvSpPr>
        <p:spPr>
          <a:xfrm>
            <a:off x="8705850" y="1981200"/>
            <a:ext cx="2114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C65D4B"/>
                </a:solidFill>
              </a:defRPr>
            </a:pPr>
            <a:r>
              <a:rPr sz="3600" b="1">
                <a:solidFill>
                  <a:srgbClr val="C65D4B"/>
                </a:solidFill>
              </a:rPr>
              <a:t>77.36%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92EDD2-797D-47A8-8E94-2B827DE4326B}"/>
              </a:ext>
            </a:extLst>
          </p:cNvPr>
          <p:cNvSpPr>
            <a:spLocks noGrp="1"/>
          </p:cNvSpPr>
          <p:nvPr/>
        </p:nvSpPr>
        <p:spPr>
          <a:xfrm>
            <a:off x="8705850" y="2762250"/>
            <a:ext cx="2114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report a significant or somewhat increase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D00EFC-CD33-429B-978D-5D936E589344}"/>
              </a:ext>
            </a:extLst>
          </p:cNvPr>
          <p:cNvSpPr>
            <a:spLocks noGrp="1"/>
          </p:cNvSpPr>
          <p:nvPr/>
        </p:nvSpPr>
        <p:spPr>
          <a:xfrm>
            <a:off x="8705850" y="360045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82 of 106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EC81EA-15E1-4D52-9055-83B11AC9E44E}"/>
              </a:ext>
            </a:extLst>
          </p:cNvPr>
          <p:cNvSpPr>
            <a:spLocks noGrp="1"/>
          </p:cNvSpPr>
          <p:nvPr/>
        </p:nvSpPr>
        <p:spPr>
          <a:xfrm>
            <a:off x="8477250" y="4229100"/>
            <a:ext cx="2571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01820"/>
                </a:solidFill>
              </a:defRPr>
            </a:pPr>
            <a:r>
              <a:rPr sz="1575" b="1">
                <a:solidFill>
                  <a:srgbClr val="101820"/>
                </a:solidFill>
              </a:rPr>
              <a:t>No respondent reported a decrease.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5A8834-8379-4E81-9077-2E3469329B1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Q17 · n=106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DF99A-F687-4BC1-AD34-556EBC077584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16601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763F182-4BA4-415F-A1B6-E6DA135C6D45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TOTAL ANNUAL INSURANCE COSTS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D7EC4-DBDE-436D-B6B5-987CF1C2D84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Most known insurance increases fall between $1,000 and $5,000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604BE8-03ED-4F71-8F33-270FABA99108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" name="Chart"/>
          <p:cNvGraphicFramePr/>
          <p:nvPr/>
        </p:nvGraphicFramePr>
        <p:xfrm>
          <a:off x="685800" y="1638300"/>
          <a:ext cx="74295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8B1CD1B-4C9C-4182-9F71-4B2C0E797442}"/>
              </a:ext>
            </a:extLst>
          </p:cNvPr>
          <p:cNvSpPr>
            <a:spLocks noGrp="1"/>
          </p:cNvSpPr>
          <p:nvPr/>
        </p:nvSpPr>
        <p:spPr>
          <a:xfrm>
            <a:off x="8477250" y="1790700"/>
            <a:ext cx="25717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6D68B0-8E77-4F66-AE7F-450408335BAC}"/>
              </a:ext>
            </a:extLst>
          </p:cNvPr>
          <p:cNvSpPr>
            <a:spLocks noGrp="1"/>
          </p:cNvSpPr>
          <p:nvPr/>
        </p:nvSpPr>
        <p:spPr>
          <a:xfrm>
            <a:off x="8705850" y="1962150"/>
            <a:ext cx="2114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C65D4B"/>
                </a:solidFill>
              </a:defRPr>
            </a:pPr>
            <a:r>
              <a:rPr sz="3600" b="1">
                <a:solidFill>
                  <a:srgbClr val="C65D4B"/>
                </a:solidFill>
              </a:rPr>
              <a:t>45.92%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37804-B96E-48F2-B7F7-042BCD56C1F4}"/>
              </a:ext>
            </a:extLst>
          </p:cNvPr>
          <p:cNvSpPr>
            <a:spLocks noGrp="1"/>
          </p:cNvSpPr>
          <p:nvPr/>
        </p:nvSpPr>
        <p:spPr>
          <a:xfrm>
            <a:off x="8705850" y="2743200"/>
            <a:ext cx="2114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report a $1,000–$5,000 increase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86F3D1-0773-485B-8123-02D0F84F8B01}"/>
              </a:ext>
            </a:extLst>
          </p:cNvPr>
          <p:cNvSpPr>
            <a:spLocks noGrp="1"/>
          </p:cNvSpPr>
          <p:nvPr/>
        </p:nvSpPr>
        <p:spPr>
          <a:xfrm>
            <a:off x="8705850" y="3581400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6727C"/>
                </a:solidFill>
              </a:defRPr>
            </a:pPr>
            <a:r>
              <a:rPr sz="1200" b="1">
                <a:solidFill>
                  <a:srgbClr val="66727C"/>
                </a:solidFill>
              </a:rPr>
              <a:t>45 of 98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C1909A-8314-4373-B8ED-0F202D9CD08E}"/>
              </a:ext>
            </a:extLst>
          </p:cNvPr>
          <p:cNvSpPr>
            <a:spLocks noGrp="1"/>
          </p:cNvSpPr>
          <p:nvPr/>
        </p:nvSpPr>
        <p:spPr>
          <a:xfrm>
            <a:off x="8477250" y="4171950"/>
            <a:ext cx="2571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01820"/>
                </a:solidFill>
              </a:defRPr>
            </a:pPr>
            <a:r>
              <a:rPr sz="1500" b="1">
                <a:solidFill>
                  <a:srgbClr val="101820"/>
                </a:solidFill>
              </a:rPr>
              <a:t>9.18% report increases over $5,000 — 9 respondents in total.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A5F7A9-A67F-4B1F-9D5B-944A8C3F1D4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Q19 · n=98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E70C23-768D-4874-99D4-2A88A89A6CB6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28280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2B4DCFC-6E10-42CE-90FD-D243051344CE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AFFORDABILITY CONCERN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DF66B9-7561-46B1-B75D-81DC5DFF1BB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Insurance costs are becoming a neighborhood affordability issue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7F5E48-CAE3-465D-9017-BC332B62ABCF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09066-10DC-4E3E-AFEE-256E2A83E9E2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09575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C2810F-23AB-4E09-AB13-99BBFCE6AC8E}"/>
              </a:ext>
            </a:extLst>
          </p:cNvPr>
          <p:cNvSpPr>
            <a:spLocks noGrp="1"/>
          </p:cNvSpPr>
          <p:nvPr/>
        </p:nvSpPr>
        <p:spPr>
          <a:xfrm>
            <a:off x="914400" y="1866900"/>
            <a:ext cx="3638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C65D4B"/>
                </a:solidFill>
              </a:defRPr>
            </a:pPr>
            <a:r>
              <a:rPr sz="3600" b="1">
                <a:solidFill>
                  <a:srgbClr val="C65D4B"/>
                </a:solidFill>
              </a:rPr>
              <a:t>76.92%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3864E-2E47-453E-97BE-FB38B94C63EA}"/>
              </a:ext>
            </a:extLst>
          </p:cNvPr>
          <p:cNvSpPr>
            <a:spLocks noGrp="1"/>
          </p:cNvSpPr>
          <p:nvPr/>
        </p:nvSpPr>
        <p:spPr>
          <a:xfrm>
            <a:off x="914400" y="2647950"/>
            <a:ext cx="3638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very or somewhat concerned that rising insurance costs will affect affordability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CA98-22BE-4D46-8BC0-E7A1A4ED99C2}"/>
              </a:ext>
            </a:extLst>
          </p:cNvPr>
          <p:cNvSpPr>
            <a:spLocks noGrp="1"/>
          </p:cNvSpPr>
          <p:nvPr/>
        </p:nvSpPr>
        <p:spPr>
          <a:xfrm>
            <a:off x="914400" y="377190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66727C"/>
                </a:solidFill>
              </a:defRPr>
            </a:pPr>
            <a:r>
              <a:rPr sz="1275" b="1">
                <a:solidFill>
                  <a:srgbClr val="66727C"/>
                </a:solidFill>
              </a:rPr>
              <a:t>80 of 104</a:t>
            </a:r>
          </a:p>
        </p:txBody>
      </p:sp>
      <p:graphicFrame>
        <p:nvGraphicFramePr>
          <p:cNvPr id="19" name="Chart"/>
          <p:cNvGraphicFramePr/>
          <p:nvPr/>
        </p:nvGraphicFramePr>
        <p:xfrm>
          <a:off x="5219700" y="1638300"/>
          <a:ext cx="5867400" cy="385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CB06DF55-68DE-4AC3-9A66-B2B6FC73FD84}"/>
              </a:ext>
            </a:extLst>
          </p:cNvPr>
          <p:cNvSpPr>
            <a:spLocks noGrp="1"/>
          </p:cNvSpPr>
          <p:nvPr/>
        </p:nvSpPr>
        <p:spPr>
          <a:xfrm>
            <a:off x="685800" y="4686300"/>
            <a:ext cx="4095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01820"/>
                </a:solidFill>
              </a:defRPr>
            </a:pPr>
            <a:r>
              <a:rPr sz="1575" b="1">
                <a:solidFill>
                  <a:srgbClr val="101820"/>
                </a:solidFill>
              </a:rPr>
              <a:t>The concern spans beyond households reporting the largest dollar increases, signaling a community-wide housing stability risk.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F794E4-2B4E-4B11-8A65-0280D471D1E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Q20 · n=104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0E6D3B-026C-4888-AA48-4C9D80039F72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3783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272516A-3F53-4DDF-9439-F9BC2084BD9F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COMMUNITY ENGAGEMENT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57715-C52C-4F98-A3C5-2E7D4D67F50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Residents show a meaningful base for future planning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01734A-931B-4D72-84ED-3C070EAED689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DC8008-9028-4BA2-BDE8-84193F2B16C1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4000500" cy="1695450"/>
          </a:xfrm>
          <a:prstGeom prst="rect">
            <a:avLst/>
          </a:prstGeom>
          <a:solidFill>
            <a:srgbClr val="E8F4F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DF3B3-4E60-46DF-93E8-9D71008DE280}"/>
              </a:ext>
            </a:extLst>
          </p:cNvPr>
          <p:cNvSpPr>
            <a:spLocks noGrp="1"/>
          </p:cNvSpPr>
          <p:nvPr/>
        </p:nvSpPr>
        <p:spPr>
          <a:xfrm>
            <a:off x="914400" y="1885950"/>
            <a:ext cx="35433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176B87"/>
                </a:solidFill>
              </a:defRPr>
            </a:pPr>
            <a:r>
              <a:rPr sz="3600" b="1">
                <a:solidFill>
                  <a:srgbClr val="176B87"/>
                </a:solidFill>
              </a:rPr>
              <a:t>58.82%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ABF140-46D1-49B3-9795-DF3B8EDFF808}"/>
              </a:ext>
            </a:extLst>
          </p:cNvPr>
          <p:cNvSpPr>
            <a:spLocks noGrp="1"/>
          </p:cNvSpPr>
          <p:nvPr/>
        </p:nvSpPr>
        <p:spPr>
          <a:xfrm>
            <a:off x="914400" y="2667000"/>
            <a:ext cx="3543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01820"/>
                </a:solidFill>
              </a:defRPr>
            </a:pPr>
            <a:r>
              <a:rPr sz="1350" b="1">
                <a:solidFill>
                  <a:srgbClr val="101820"/>
                </a:solidFill>
              </a:rPr>
              <a:t>interested in future resilience planning meetings or neighborhood discussions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E9C692-5FB7-4A62-BC0F-AA80112CC1EB}"/>
              </a:ext>
            </a:extLst>
          </p:cNvPr>
          <p:cNvSpPr>
            <a:spLocks noGrp="1"/>
          </p:cNvSpPr>
          <p:nvPr/>
        </p:nvSpPr>
        <p:spPr>
          <a:xfrm>
            <a:off x="914400" y="379095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66727C"/>
                </a:solidFill>
              </a:defRPr>
            </a:pPr>
            <a:r>
              <a:rPr sz="1275" b="1">
                <a:solidFill>
                  <a:srgbClr val="66727C"/>
                </a:solidFill>
              </a:rPr>
              <a:t>60 of 102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94332E-6C5B-4F02-909B-2A35F46AA49D}"/>
              </a:ext>
            </a:extLst>
          </p:cNvPr>
          <p:cNvSpPr>
            <a:spLocks noGrp="1"/>
          </p:cNvSpPr>
          <p:nvPr/>
        </p:nvSpPr>
        <p:spPr>
          <a:xfrm>
            <a:off x="5219700" y="1714500"/>
            <a:ext cx="5867400" cy="2952750"/>
          </a:xfrm>
          <a:prstGeom prst="rect">
            <a:avLst/>
          </a:prstGeom>
          <a:solidFill>
            <a:srgbClr val="10182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A93751-CAB6-4481-B992-77280BBB8406}"/>
              </a:ext>
            </a:extLst>
          </p:cNvPr>
          <p:cNvSpPr>
            <a:spLocks noGrp="1"/>
          </p:cNvSpPr>
          <p:nvPr/>
        </p:nvSpPr>
        <p:spPr>
          <a:xfrm>
            <a:off x="5524500" y="2038350"/>
            <a:ext cx="52578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55B7C6"/>
                </a:solidFill>
              </a:defRPr>
            </a:pPr>
            <a:r>
              <a:rPr sz="2025" b="1">
                <a:solidFill>
                  <a:srgbClr val="55B7C6"/>
                </a:solidFill>
              </a:rPr>
              <a:t>An actionable opportunity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81C865-1078-49E1-91F2-4402C7BE53DB}"/>
              </a:ext>
            </a:extLst>
          </p:cNvPr>
          <p:cNvSpPr>
            <a:spLocks noGrp="1"/>
          </p:cNvSpPr>
          <p:nvPr/>
        </p:nvSpPr>
        <p:spPr>
          <a:xfrm>
            <a:off x="5524500" y="2647950"/>
            <a:ext cx="52578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Pair community engagement with practical support: property-level assessments, historic-compatible mitigation guidance, insurance navigation, and transparent neighborhood flood planning.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138895-7FA3-41E8-9C92-69D53C8305B7}"/>
              </a:ext>
            </a:extLst>
          </p:cNvPr>
          <p:cNvSpPr>
            <a:spLocks noGrp="1"/>
          </p:cNvSpPr>
          <p:nvPr/>
        </p:nvSpPr>
        <p:spPr>
          <a:xfrm>
            <a:off x="5219700" y="4953000"/>
            <a:ext cx="5867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66727C"/>
                </a:solidFill>
              </a:defRPr>
            </a:pPr>
            <a:r>
              <a:rPr sz="1125" b="0">
                <a:solidFill>
                  <a:srgbClr val="66727C"/>
                </a:solidFill>
              </a:rPr>
              <a:t>Open-ended Q21 and Q23 responses were not reproduced because the PDF provides only response counts, not response text.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6E2621-E91D-4EE7-8D07-FE136F94EBF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Q22 · n=102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8B1959-2436-4527-8FA6-A64301F7251F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8284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2112BE7-5F03-4693-AB80-E3771B7B6FA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176B87"/>
                </a:solidFill>
              </a:defRPr>
            </a:pPr>
            <a:r>
              <a:rPr sz="975" b="1">
                <a:solidFill>
                  <a:srgbClr val="176B87"/>
                </a:solidFill>
              </a:rPr>
              <a:t>KEY TAKEAWAYS &amp; POLICY IMPLICATIONS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3794E4-99AB-4EE1-A91B-4EBF41B57C1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00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01820"/>
                </a:solidFill>
              </a:defRPr>
            </a:pPr>
            <a:r>
              <a:rPr sz="2925" b="1">
                <a:solidFill>
                  <a:srgbClr val="101820"/>
                </a:solidFill>
              </a:rPr>
              <a:t>Policy response should link preservation, resilience, and affordability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67C205-8F3D-493E-B371-49FBAF995976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820400" cy="19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E8DBE-FF0A-45C2-B5F3-C7B6FED3E8DD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76B87"/>
                </a:solidFill>
              </a:defRPr>
            </a:pPr>
            <a:r>
              <a:rPr sz="2325" b="1">
                <a:solidFill>
                  <a:srgbClr val="176B87"/>
                </a:solidFill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D4B15-E909-479D-8D58-3AD30464B18F}"/>
              </a:ext>
            </a:extLst>
          </p:cNvPr>
          <p:cNvSpPr>
            <a:spLocks noGrp="1"/>
          </p:cNvSpPr>
          <p:nvPr/>
        </p:nvSpPr>
        <p:spPr>
          <a:xfrm>
            <a:off x="1333500" y="1695450"/>
            <a:ext cx="19050" cy="781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450D2-CE33-411B-8E31-CCCF3BFF38E2}"/>
              </a:ext>
            </a:extLst>
          </p:cNvPr>
          <p:cNvSpPr>
            <a:spLocks noGrp="1"/>
          </p:cNvSpPr>
          <p:nvPr/>
        </p:nvSpPr>
        <p:spPr>
          <a:xfrm>
            <a:off x="1638300" y="16192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01820"/>
                </a:solidFill>
              </a:defRPr>
            </a:pPr>
            <a:r>
              <a:rPr sz="1800" b="1">
                <a:solidFill>
                  <a:srgbClr val="101820"/>
                </a:solidFill>
              </a:rPr>
              <a:t>Target older homes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02D783-65EC-4766-96DE-0252348AC35E}"/>
              </a:ext>
            </a:extLst>
          </p:cNvPr>
          <p:cNvSpPr>
            <a:spLocks noGrp="1"/>
          </p:cNvSpPr>
          <p:nvPr/>
        </p:nvSpPr>
        <p:spPr>
          <a:xfrm>
            <a:off x="4629150" y="1619250"/>
            <a:ext cx="64579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01820"/>
                </a:solidFill>
              </a:defRPr>
            </a:pPr>
            <a:r>
              <a:rPr sz="1425" b="0">
                <a:solidFill>
                  <a:srgbClr val="101820"/>
                </a:solidFill>
              </a:rPr>
              <a:t>Design grants and technical assistance for pre-1900 buildings and historic-district constraints.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939054-77CA-4613-AF56-8AED8D9BA5BD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76B87"/>
                </a:solidFill>
              </a:defRPr>
            </a:pPr>
            <a:r>
              <a:rPr sz="2325" b="1">
                <a:solidFill>
                  <a:srgbClr val="176B87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B7ADA1-BFE0-4425-A050-41958EC502F3}"/>
              </a:ext>
            </a:extLst>
          </p:cNvPr>
          <p:cNvSpPr>
            <a:spLocks noGrp="1"/>
          </p:cNvSpPr>
          <p:nvPr/>
        </p:nvSpPr>
        <p:spPr>
          <a:xfrm>
            <a:off x="1333500" y="2762250"/>
            <a:ext cx="19050" cy="781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40DACC-BF46-464E-8D65-B6161EA1CCBF}"/>
              </a:ext>
            </a:extLst>
          </p:cNvPr>
          <p:cNvSpPr>
            <a:spLocks noGrp="1"/>
          </p:cNvSpPr>
          <p:nvPr/>
        </p:nvSpPr>
        <p:spPr>
          <a:xfrm>
            <a:off x="1638300" y="26860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01820"/>
                </a:solidFill>
              </a:defRPr>
            </a:pPr>
            <a:r>
              <a:rPr sz="1800" b="1">
                <a:solidFill>
                  <a:srgbClr val="101820"/>
                </a:solidFill>
              </a:rPr>
              <a:t>Close the protection gap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87E26F-A207-4011-8D27-6EF1BF91A3D2}"/>
              </a:ext>
            </a:extLst>
          </p:cNvPr>
          <p:cNvSpPr>
            <a:spLocks noGrp="1"/>
          </p:cNvSpPr>
          <p:nvPr/>
        </p:nvSpPr>
        <p:spPr>
          <a:xfrm>
            <a:off x="4629150" y="2686050"/>
            <a:ext cx="64579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01820"/>
                </a:solidFill>
              </a:defRPr>
            </a:pPr>
            <a:r>
              <a:rPr sz="1425" b="0">
                <a:solidFill>
                  <a:srgbClr val="101820"/>
                </a:solidFill>
              </a:rPr>
              <a:t>Expand property-level mitigation support and flood-insurance education where exposure exceeds coverage.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9E4191-69CB-4274-BDA1-25AC18E3DAAA}"/>
              </a:ext>
            </a:extLst>
          </p:cNvPr>
          <p:cNvSpPr>
            <a:spLocks noGrp="1"/>
          </p:cNvSpPr>
          <p:nvPr/>
        </p:nvSpPr>
        <p:spPr>
          <a:xfrm>
            <a:off x="685800" y="375285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76B87"/>
                </a:solidFill>
              </a:defRPr>
            </a:pPr>
            <a:r>
              <a:rPr sz="2325" b="1">
                <a:solidFill>
                  <a:srgbClr val="176B87"/>
                </a:solidFill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17BECF-5C74-45F6-BFDC-106A12381868}"/>
              </a:ext>
            </a:extLst>
          </p:cNvPr>
          <p:cNvSpPr>
            <a:spLocks noGrp="1"/>
          </p:cNvSpPr>
          <p:nvPr/>
        </p:nvSpPr>
        <p:spPr>
          <a:xfrm>
            <a:off x="1333500" y="3829050"/>
            <a:ext cx="19050" cy="781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663C89-C1BC-4A15-B69C-0FCB992807C0}"/>
              </a:ext>
            </a:extLst>
          </p:cNvPr>
          <p:cNvSpPr>
            <a:spLocks noGrp="1"/>
          </p:cNvSpPr>
          <p:nvPr/>
        </p:nvSpPr>
        <p:spPr>
          <a:xfrm>
            <a:off x="1638300" y="37528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01820"/>
                </a:solidFill>
              </a:defRPr>
            </a:pPr>
            <a:r>
              <a:rPr sz="1800" b="1">
                <a:solidFill>
                  <a:srgbClr val="101820"/>
                </a:solidFill>
              </a:rPr>
              <a:t>Treat insurance as housing policy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582398-265F-4CC3-8107-D78E3D159F4E}"/>
              </a:ext>
            </a:extLst>
          </p:cNvPr>
          <p:cNvSpPr>
            <a:spLocks noGrp="1"/>
          </p:cNvSpPr>
          <p:nvPr/>
        </p:nvSpPr>
        <p:spPr>
          <a:xfrm>
            <a:off x="4629150" y="3752850"/>
            <a:ext cx="64579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01820"/>
                </a:solidFill>
              </a:defRPr>
            </a:pPr>
            <a:r>
              <a:rPr sz="1425" b="0">
                <a:solidFill>
                  <a:srgbClr val="101820"/>
                </a:solidFill>
              </a:rPr>
              <a:t>Track premium and total-cost increases alongside displacement and affordability indicators.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CA1E6B-B70E-454B-8089-D6EE5F884610}"/>
              </a:ext>
            </a:extLst>
          </p:cNvPr>
          <p:cNvSpPr>
            <a:spLocks noGrp="1"/>
          </p:cNvSpPr>
          <p:nvPr/>
        </p:nvSpPr>
        <p:spPr>
          <a:xfrm>
            <a:off x="685800" y="481965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76B87"/>
                </a:solidFill>
              </a:defRPr>
            </a:pPr>
            <a:r>
              <a:rPr sz="2325" b="1">
                <a:solidFill>
                  <a:srgbClr val="176B87"/>
                </a:solidFill>
              </a:rPr>
              <a:t>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FD2240-CA7B-4EA4-AAFC-9DB872491755}"/>
              </a:ext>
            </a:extLst>
          </p:cNvPr>
          <p:cNvSpPr>
            <a:spLocks noGrp="1"/>
          </p:cNvSpPr>
          <p:nvPr/>
        </p:nvSpPr>
        <p:spPr>
          <a:xfrm>
            <a:off x="1333500" y="4895850"/>
            <a:ext cx="19050" cy="781050"/>
          </a:xfrm>
          <a:prstGeom prst="rect">
            <a:avLst/>
          </a:prstGeom>
          <a:solidFill>
            <a:srgbClr val="C8D0D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54FD11-A796-43A4-AD8A-523266ABBCEB}"/>
              </a:ext>
            </a:extLst>
          </p:cNvPr>
          <p:cNvSpPr>
            <a:spLocks noGrp="1"/>
          </p:cNvSpPr>
          <p:nvPr/>
        </p:nvSpPr>
        <p:spPr>
          <a:xfrm>
            <a:off x="1638300" y="48196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01820"/>
                </a:solidFill>
              </a:defRPr>
            </a:pPr>
            <a:r>
              <a:rPr sz="1800" b="1">
                <a:solidFill>
                  <a:srgbClr val="101820"/>
                </a:solidFill>
              </a:rPr>
              <a:t>Build with residents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50E9A8-3A5E-43C8-BC65-F7E9754570D1}"/>
              </a:ext>
            </a:extLst>
          </p:cNvPr>
          <p:cNvSpPr>
            <a:spLocks noGrp="1"/>
          </p:cNvSpPr>
          <p:nvPr/>
        </p:nvSpPr>
        <p:spPr>
          <a:xfrm>
            <a:off x="4629150" y="4819650"/>
            <a:ext cx="64579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01820"/>
                </a:solidFill>
              </a:defRPr>
            </a:pPr>
            <a:r>
              <a:rPr sz="1425" b="0">
                <a:solidFill>
                  <a:srgbClr val="101820"/>
                </a:solidFill>
              </a:rPr>
              <a:t>Use the 59% participation interest to co-design priorities, projects, and communication.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177409-9E64-4A17-B33A-A8A5657D1D51}"/>
              </a:ext>
            </a:extLst>
          </p:cNvPr>
          <p:cNvSpPr>
            <a:spLocks noGrp="1"/>
          </p:cNvSpPr>
          <p:nvPr/>
        </p:nvSpPr>
        <p:spPr>
          <a:xfrm>
            <a:off x="685800" y="5924550"/>
            <a:ext cx="10401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6B87"/>
                </a:solidFill>
              </a:defRPr>
            </a:pPr>
            <a:r>
              <a:rPr sz="1650" b="1">
                <a:solidFill>
                  <a:srgbClr val="176B87"/>
                </a:solidFill>
              </a:rPr>
              <a:t>Bottom line: climate risk is widely recognized, but household investment and insurance coverage have not caught up — while insurance costs are already straining affordability.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A36F68-FEAA-4FBA-B5EC-8E6E507C32E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Source: SurveyMonkey report · Synthesis of Q1–Q22 · n=varies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F995CD-968E-4D23-8980-B6A656F2D53C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361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6727C"/>
                </a:solidFill>
              </a:defRPr>
            </a:pPr>
            <a:r>
              <a:rPr sz="900" b="0">
                <a:solidFill>
                  <a:srgbClr val="66727C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0334596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D7C6B072085D4FA9E21E5B82D25AF8" ma:contentTypeVersion="0" ma:contentTypeDescription="Create a new document." ma:contentTypeScope="" ma:versionID="227dfe22845825475a55e2f9f690ecc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24fd2d4348e31d7b7bcc391e9da950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1DCA4E-CE56-437D-B7FA-0DE0ED6DC4A9}"/>
</file>

<file path=customXml/itemProps2.xml><?xml version="1.0" encoding="utf-8"?>
<ds:datastoreItem xmlns:ds="http://schemas.openxmlformats.org/officeDocument/2006/customXml" ds:itemID="{CACFC1E3-4B25-40AE-8BB7-6BEBEF8E142C}"/>
</file>

<file path=customXml/itemProps3.xml><?xml version="1.0" encoding="utf-8"?>
<ds:datastoreItem xmlns:ds="http://schemas.openxmlformats.org/officeDocument/2006/customXml" ds:itemID="{780DB4A2-FC71-4D4F-AFAF-86BE0A69445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1220</Words>
  <Application>Microsoft Office PowerPoint</Application>
  <DocSecurity>0</DocSecurity>
  <PresentationFormat>Widescreen</PresentationFormat>
  <Paragraphs>172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Meredyth Whitty</cp:lastModifiedBy>
  <cp:revision>1</cp:revision>
  <dcterms:created xsi:type="dcterms:W3CDTF">2026-09-01T18:48:40Z</dcterms:created>
  <dcterms:modified xsi:type="dcterms:W3CDTF">2026-09-23T18:19:52Z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0x010100C6D7C6B072085D4FA9E21E5B82D25AF8</vt:lpwstr>
  </property>
</Properties>
</file>